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  <p:embeddedFont>
      <p:font typeface="Montserrat Medium"/>
      <p:regular r:id="rId41"/>
      <p:bold r:id="rId42"/>
      <p:italic r:id="rId43"/>
      <p:boldItalic r:id="rId44"/>
    </p:embeddedFont>
    <p:embeddedFont>
      <p:font typeface="Montserrat ExtraBold"/>
      <p:bold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7880A46-8D79-451E-A979-52B3F3FDDFC6}">
  <a:tblStyle styleId="{57880A46-8D79-451E-A979-52B3F3FDDF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42" Type="http://schemas.openxmlformats.org/officeDocument/2006/relationships/font" Target="fonts/MontserratMedium-bold.fntdata"/><Relationship Id="rId41" Type="http://schemas.openxmlformats.org/officeDocument/2006/relationships/font" Target="fonts/MontserratMedium-regular.fntdata"/><Relationship Id="rId22" Type="http://schemas.openxmlformats.org/officeDocument/2006/relationships/slide" Target="slides/slide16.xml"/><Relationship Id="rId44" Type="http://schemas.openxmlformats.org/officeDocument/2006/relationships/font" Target="fonts/MontserratMedium-boldItalic.fntdata"/><Relationship Id="rId21" Type="http://schemas.openxmlformats.org/officeDocument/2006/relationships/slide" Target="slides/slide15.xml"/><Relationship Id="rId43" Type="http://schemas.openxmlformats.org/officeDocument/2006/relationships/font" Target="fonts/MontserratMedium-italic.fntdata"/><Relationship Id="rId24" Type="http://schemas.openxmlformats.org/officeDocument/2006/relationships/slide" Target="slides/slide18.xml"/><Relationship Id="rId46" Type="http://schemas.openxmlformats.org/officeDocument/2006/relationships/font" Target="fonts/MontserratExtraBold-boldItalic.fntdata"/><Relationship Id="rId23" Type="http://schemas.openxmlformats.org/officeDocument/2006/relationships/slide" Target="slides/slide17.xml"/><Relationship Id="rId45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7b1d7e1e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7b1d7e1e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7b1d7e1e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7b1d7e1e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7b1d7e1e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7b1d7e1e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7b1d7e1e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7b1d7e1e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7b1d7e1e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7b1d7e1e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7b1d7e1e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7b1d7e1e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7b1d7e1ec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7b1d7e1e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7b1d7e1e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7b1d7e1e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7b1d7e1e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7b1d7e1e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7b1d7e1ec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7b1d7e1ec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7b1d7e1e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7b1d7e1e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7b1d7e1ec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7b1d7e1ec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7b1d7e1ec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7b1d7e1ec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7b1d7e1ec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7b1d7e1ec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7b1d7e1ec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7b1d7e1ec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7b1d7e1ec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7b1d7e1ec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7b1d7e1e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7b1d7e1e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7b1d7e1ec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7b1d7e1e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7b1d7e1e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7b1d7e1e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7b1d7e1ec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7b1d7e1e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7b1d7e1ec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7b1d7e1ec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7b1d7e1e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7b1d7e1e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7b1d7e1e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7b1d7e1e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7b1d7e1e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7b1d7e1e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7b1d7e1e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7b1d7e1e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7b1d7e1e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7b1d7e1e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7b1d7e1e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7b1d7e1e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7b1d7e1e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7b1d7e1e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7b1d7e1e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7b1d7e1e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in real world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idx="1" type="body"/>
          </p:nvPr>
        </p:nvSpPr>
        <p:spPr>
          <a:xfrm>
            <a:off x="938500" y="12750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Found at the bottom or foot of a webpage.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contain: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copyright information, links to social media and additional site navigation items.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5" name="Google Shape;215;p45"/>
          <p:cNvSpPr txBox="1"/>
          <p:nvPr>
            <p:ph type="title"/>
          </p:nvPr>
        </p:nvSpPr>
        <p:spPr>
          <a:xfrm>
            <a:off x="938500" y="445025"/>
            <a:ext cx="54939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Footer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idx="1" type="body"/>
          </p:nvPr>
        </p:nvSpPr>
        <p:spPr>
          <a:xfrm>
            <a:off x="938500" y="12874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Easy to learn and easy to use.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Platform-independent.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Images, videos, and audio.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Hypertext.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Markup language.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1" name="Google Shape;221;p46"/>
          <p:cNvSpPr txBox="1"/>
          <p:nvPr>
            <p:ph type="title"/>
          </p:nvPr>
        </p:nvSpPr>
        <p:spPr>
          <a:xfrm>
            <a:off x="938500" y="445025"/>
            <a:ext cx="55683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Characteristics of HTML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7"/>
          <p:cNvSpPr txBox="1"/>
          <p:nvPr>
            <p:ph idx="1" type="body"/>
          </p:nvPr>
        </p:nvSpPr>
        <p:spPr>
          <a:xfrm>
            <a:off x="938500" y="1103225"/>
            <a:ext cx="5932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Easy to understand and use.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Supported by all the browsers.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 is very similar to XML syntax.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Free.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Supported by most web development tools.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Most search friendly programming language.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FlyingCowDesign.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" name="Google Shape;227;p47"/>
          <p:cNvSpPr txBox="1"/>
          <p:nvPr>
            <p:ph type="title"/>
          </p:nvPr>
        </p:nvSpPr>
        <p:spPr>
          <a:xfrm>
            <a:off x="938500" y="445025"/>
            <a:ext cx="54444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8"/>
          <p:cNvSpPr txBox="1"/>
          <p:nvPr>
            <p:ph idx="1" type="body"/>
          </p:nvPr>
        </p:nvSpPr>
        <p:spPr>
          <a:xfrm>
            <a:off x="938500" y="12998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Only static and plain pages.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Security features are not good.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Produces some complexity.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3" name="Google Shape;233;p48"/>
          <p:cNvSpPr txBox="1"/>
          <p:nvPr>
            <p:ph type="title"/>
          </p:nvPr>
        </p:nvSpPr>
        <p:spPr>
          <a:xfrm>
            <a:off x="938500" y="445025"/>
            <a:ext cx="553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Drawbacks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9"/>
          <p:cNvSpPr txBox="1"/>
          <p:nvPr>
            <p:ph idx="1" type="body"/>
          </p:nvPr>
        </p:nvSpPr>
        <p:spPr>
          <a:xfrm>
            <a:off x="938500" y="13618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Used to tell your web browser what each part of a website is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You can identify: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Headers, paragraphs, links, images, and more.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9" name="Google Shape;239;p49"/>
          <p:cNvSpPr txBox="1"/>
          <p:nvPr>
            <p:ph type="title"/>
          </p:nvPr>
        </p:nvSpPr>
        <p:spPr>
          <a:xfrm>
            <a:off x="938500" y="445025"/>
            <a:ext cx="54939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0"/>
          <p:cNvSpPr txBox="1"/>
          <p:nvPr>
            <p:ph idx="1" type="body"/>
          </p:nvPr>
        </p:nvSpPr>
        <p:spPr>
          <a:xfrm>
            <a:off x="938500" y="1191300"/>
            <a:ext cx="5892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Responsible for creating web pages and defining content in that webpage.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Start tag &lt;tag name&gt;, close tag &lt;/tag name&gt; and content inserted between them.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Start tag, attributes, end tag, content between them.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5" name="Google Shape;245;p50"/>
          <p:cNvSpPr txBox="1"/>
          <p:nvPr>
            <p:ph type="title"/>
          </p:nvPr>
        </p:nvSpPr>
        <p:spPr>
          <a:xfrm>
            <a:off x="938500" y="445025"/>
            <a:ext cx="5556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1"/>
          <p:cNvSpPr txBox="1"/>
          <p:nvPr>
            <p:ph idx="1" type="body"/>
          </p:nvPr>
        </p:nvSpPr>
        <p:spPr>
          <a:xfrm>
            <a:off x="938500" y="1299875"/>
            <a:ext cx="55611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Designs the basic layout and formatting of Web pages.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tag's name tells the tag's purpose.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Attributes that follow the tag name give the additional information of the Web browser.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1" name="Google Shape;251;p51"/>
          <p:cNvSpPr txBox="1"/>
          <p:nvPr>
            <p:ph type="title"/>
          </p:nvPr>
        </p:nvSpPr>
        <p:spPr>
          <a:xfrm>
            <a:off x="938500" y="445025"/>
            <a:ext cx="55065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Tags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2"/>
          <p:cNvSpPr txBox="1"/>
          <p:nvPr>
            <p:ph idx="1" type="body"/>
          </p:nvPr>
        </p:nvSpPr>
        <p:spPr>
          <a:xfrm>
            <a:off x="938500" y="14114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Element is a set of opening and closing tags in use.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Tags are labels you use to mark up the beginning and end of an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All tags have the same format:  "&lt;" and "&gt;".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7" name="Google Shape;257;p52"/>
          <p:cNvSpPr txBox="1"/>
          <p:nvPr>
            <p:ph type="title"/>
          </p:nvPr>
        </p:nvSpPr>
        <p:spPr>
          <a:xfrm>
            <a:off x="657225" y="455050"/>
            <a:ext cx="73293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 between elements and tags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3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&lt;html&gt;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&lt;Head&gt;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&lt;title&gt;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&lt;body&gt;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&lt;h1&gt;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&lt;p&gt;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&lt;a&gt;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&lt;img&gt;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3" name="Google Shape;263;p53"/>
          <p:cNvSpPr txBox="1"/>
          <p:nvPr>
            <p:ph type="title"/>
          </p:nvPr>
        </p:nvSpPr>
        <p:spPr>
          <a:xfrm>
            <a:off x="938500" y="445025"/>
            <a:ext cx="55560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HTML Tags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"/>
          <p:cNvSpPr txBox="1"/>
          <p:nvPr>
            <p:ph idx="1" type="body"/>
          </p:nvPr>
        </p:nvSpPr>
        <p:spPr>
          <a:xfrm>
            <a:off x="938500" y="13370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Strong Importance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Indicates that its contents have strong importance, seriousness, or urgency.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Render the contents in bold type.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9" name="Google Shape;269;p54"/>
          <p:cNvSpPr txBox="1"/>
          <p:nvPr>
            <p:ph type="title"/>
          </p:nvPr>
        </p:nvSpPr>
        <p:spPr>
          <a:xfrm>
            <a:off x="938500" y="445025"/>
            <a:ext cx="54567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&lt;strong&gt;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Hyper Text Markup Language.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Markup language.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Structure of a Web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Series of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Elements: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How to display the content.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4195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5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Represents a paragraph.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Visual media as blocks of text separated from adjacent blocks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By blank lines and/or first-line indentation.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Structural grouping of related content,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Such as images or form fields.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5" name="Google Shape;275;p55"/>
          <p:cNvSpPr txBox="1"/>
          <p:nvPr>
            <p:ph type="title"/>
          </p:nvPr>
        </p:nvSpPr>
        <p:spPr>
          <a:xfrm>
            <a:off x="938500" y="445025"/>
            <a:ext cx="54816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 in HTML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"/>
          <p:cNvSpPr txBox="1"/>
          <p:nvPr>
            <p:ph type="title"/>
          </p:nvPr>
        </p:nvSpPr>
        <p:spPr>
          <a:xfrm>
            <a:off x="938500" y="445025"/>
            <a:ext cx="5432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element with example</a:t>
            </a:r>
            <a:endParaRPr/>
          </a:p>
        </p:txBody>
      </p:sp>
      <p:graphicFrame>
        <p:nvGraphicFramePr>
          <p:cNvPr id="281" name="Google Shape;281;p56"/>
          <p:cNvGraphicFramePr/>
          <p:nvPr/>
        </p:nvGraphicFramePr>
        <p:xfrm>
          <a:off x="938500" y="111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{57880A46-8D79-451E-A979-52B3F3FDDFC6}</a:tableStyleId>
              </a:tblPr>
              <a:tblGrid>
                <a:gridCol w="2597075"/>
                <a:gridCol w="2597075"/>
              </a:tblGrid>
              <a:tr h="45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Tag reference</a:t>
                      </a:r>
                      <a:endParaRPr b="1"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Tag Description</a:t>
                      </a:r>
                      <a:endParaRPr b="1"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107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&lt;html&gt;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Defines the root of an HTML document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727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&lt;body&gt;	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Defines the document's body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727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&lt;h1&gt; to &lt;h6&gt;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Defines HTML headings.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7"/>
          <p:cNvSpPr txBox="1"/>
          <p:nvPr>
            <p:ph idx="1" type="body"/>
          </p:nvPr>
        </p:nvSpPr>
        <p:spPr>
          <a:xfrm>
            <a:off x="848075" y="1191300"/>
            <a:ext cx="6063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Attributes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Required attributes, optional attributes, standard attributes, and event attributes.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Required and optional attributes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Modify specific HTML elements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Standard attributes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be applied to most HTML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7" name="Google Shape;287;p57"/>
          <p:cNvSpPr txBox="1"/>
          <p:nvPr>
            <p:ph type="title"/>
          </p:nvPr>
        </p:nvSpPr>
        <p:spPr>
          <a:xfrm>
            <a:off x="647175" y="445025"/>
            <a:ext cx="7751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 two component of attributes?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8"/>
          <p:cNvSpPr txBox="1"/>
          <p:nvPr>
            <p:ph idx="1" type="body"/>
          </p:nvPr>
        </p:nvSpPr>
        <p:spPr>
          <a:xfrm>
            <a:off x="938500" y="1473375"/>
            <a:ext cx="4948800" cy="27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Tag is the simplest form of information used in HTML.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Attributes have extra bit of information.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3" name="Google Shape;293;p58"/>
          <p:cNvSpPr txBox="1"/>
          <p:nvPr>
            <p:ph type="title"/>
          </p:nvPr>
        </p:nvSpPr>
        <p:spPr>
          <a:xfrm>
            <a:off x="697400" y="445025"/>
            <a:ext cx="70278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 between tags and attributes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9"/>
          <p:cNvSpPr txBox="1"/>
          <p:nvPr>
            <p:ph idx="1" type="body"/>
          </p:nvPr>
        </p:nvSpPr>
        <p:spPr>
          <a:xfrm>
            <a:off x="938500" y="13742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Tags are also used to markup the start and end of an HTML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Attribute defines a property of an element constitution of a value pair and appears within the elements Start Tag.</a:t>
            </a:r>
            <a:endParaRPr/>
          </a:p>
        </p:txBody>
      </p:sp>
      <p:sp>
        <p:nvSpPr>
          <p:cNvPr id="299" name="Google Shape;299;p59"/>
          <p:cNvSpPr txBox="1"/>
          <p:nvPr>
            <p:ph type="title"/>
          </p:nvPr>
        </p:nvSpPr>
        <p:spPr>
          <a:xfrm>
            <a:off x="697400" y="445025"/>
            <a:ext cx="70278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 between tags and attributes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0"/>
          <p:cNvSpPr txBox="1"/>
          <p:nvPr>
            <p:ph idx="1" type="body"/>
          </p:nvPr>
        </p:nvSpPr>
        <p:spPr>
          <a:xfrm>
            <a:off x="938500" y="1125150"/>
            <a:ext cx="6003300" cy="29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Arrangement of elements and attributes to create well-formed documents.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Purpose of elements and attributes, and the logical (sense and reference) relationship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Elements and the attributes of those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5" name="Google Shape;305;p60"/>
          <p:cNvSpPr txBox="1"/>
          <p:nvPr>
            <p:ph type="title"/>
          </p:nvPr>
        </p:nvSpPr>
        <p:spPr>
          <a:xfrm>
            <a:off x="938500" y="445025"/>
            <a:ext cx="54444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Syntax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1"/>
          <p:cNvSpPr txBox="1"/>
          <p:nvPr>
            <p:ph idx="1" type="body"/>
          </p:nvPr>
        </p:nvSpPr>
        <p:spPr>
          <a:xfrm>
            <a:off x="938500" y="1349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&lt;h1&gt;, &lt;h2&gt;, &lt;h3&gt;, &lt;h4&gt;, &lt;h5&gt;, &lt;h6&gt;.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&lt;p&gt;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&lt;hr&gt;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&lt;a&gt; (anchor)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1" name="Google Shape;311;p61"/>
          <p:cNvSpPr txBox="1"/>
          <p:nvPr>
            <p:ph type="title"/>
          </p:nvPr>
        </p:nvSpPr>
        <p:spPr>
          <a:xfrm>
            <a:off x="938500" y="445025"/>
            <a:ext cx="54195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elements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2"/>
          <p:cNvSpPr txBox="1"/>
          <p:nvPr>
            <p:ph idx="1" type="body"/>
          </p:nvPr>
        </p:nvSpPr>
        <p:spPr>
          <a:xfrm>
            <a:off x="938500" y="11045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Retaining the bulk of the behavioral semantics of HTML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Tagset and associated CSS standard while moving to a fully XML compliant syntax.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7" name="Google Shape;317;p62"/>
          <p:cNvSpPr txBox="1"/>
          <p:nvPr>
            <p:ph type="title"/>
          </p:nvPr>
        </p:nvSpPr>
        <p:spPr>
          <a:xfrm>
            <a:off x="938500" y="445025"/>
            <a:ext cx="54567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Future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3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Phased approach as the evolving future of HTML.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Minimally to accommodate XML.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Altered to have a well formed XML syntax alongside the current syntax(es).</a:t>
            </a:r>
            <a:endParaRPr/>
          </a:p>
        </p:txBody>
      </p:sp>
      <p:sp>
        <p:nvSpPr>
          <p:cNvPr id="323" name="Google Shape;323;p63"/>
          <p:cNvSpPr txBox="1"/>
          <p:nvPr>
            <p:ph type="title"/>
          </p:nvPr>
        </p:nvSpPr>
        <p:spPr>
          <a:xfrm>
            <a:off x="938500" y="445025"/>
            <a:ext cx="55932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HTML Future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4"/>
          <p:cNvSpPr txBox="1"/>
          <p:nvPr>
            <p:ph idx="1" type="body"/>
          </p:nvPr>
        </p:nvSpPr>
        <p:spPr>
          <a:xfrm>
            <a:off x="938500" y="1201500"/>
            <a:ext cx="4961100" cy="27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semantics of HTML are exposed in a uniform manner through an XML document object model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CSS so that any tag can access the semantic behavior.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9" name="Google Shape;329;p64"/>
          <p:cNvSpPr txBox="1"/>
          <p:nvPr>
            <p:ph type="title"/>
          </p:nvPr>
        </p:nvSpPr>
        <p:spPr>
          <a:xfrm>
            <a:off x="938500" y="445025"/>
            <a:ext cx="56676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future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191300"/>
            <a:ext cx="5782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Markup symbols or codes inserted into a file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Display a web page's words and images.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Documents designed to be displayed in a web browser.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Cascading Style Sheets (CSS)  and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javascript.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53577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5"/>
          <p:cNvSpPr txBox="1"/>
          <p:nvPr>
            <p:ph idx="1" type="body"/>
          </p:nvPr>
        </p:nvSpPr>
        <p:spPr>
          <a:xfrm>
            <a:off x="938500" y="1398075"/>
            <a:ext cx="5470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XML integrates with HTML.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Subsumed by XML.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Semantics (layout behaviors) are retained as a presentation capability.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5" name="Google Shape;335;p65"/>
          <p:cNvSpPr txBox="1"/>
          <p:nvPr>
            <p:ph type="title"/>
          </p:nvPr>
        </p:nvSpPr>
        <p:spPr>
          <a:xfrm>
            <a:off x="938500" y="445025"/>
            <a:ext cx="55311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HTML future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3370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Structure a web page and its content.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Content: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Set of paragraphs, a list of bulleted points, or using images and data tables.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53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we are learning HTML?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349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Tim Berners-Lee in 1993.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2000's was HTML 4.01,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December 1999.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55560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Invention Of HTML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Stream video from a website Figure.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Display visual content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Photos, illustrations, diagrams or code snippets.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938500" y="445025"/>
            <a:ext cx="5456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feature-video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938500" y="13742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Section elements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Like divs, can be used to organize web page content into thematic groups.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938500" y="445025"/>
            <a:ext cx="54567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938500" y="12998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Used for the part of a website that links to other pages on the site.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be organized a number of ways.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Paragraph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An unordered list.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938500" y="445025"/>
            <a:ext cx="56427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938500" y="13246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Used to group together introductory elements on a website.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Company logo, navigation items, and sometimes, a search form.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938500" y="445025"/>
            <a:ext cx="5382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Header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